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84C9"/>
    <a:srgbClr val="FFBC84"/>
    <a:srgbClr val="9EAE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/>
    <p:restoredTop sz="94558"/>
  </p:normalViewPr>
  <p:slideViewPr>
    <p:cSldViewPr snapToGrid="0">
      <p:cViewPr>
        <p:scale>
          <a:sx n="101" d="100"/>
          <a:sy n="101" d="100"/>
        </p:scale>
        <p:origin x="35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7114-0730-C549-8775-022000231614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E9929-4663-9E4B-80F4-8F7DCE85EEA0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66477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180185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8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08263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7896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65798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4284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4934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69262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569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17254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26239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15766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222676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79904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6BA7478-A19A-9540-9A96-0C096A7C5D2F}" type="datetimeFigureOut">
              <a:rPr lang="en-EE" smtClean="0"/>
              <a:t>03.04.2025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201023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A3171-FD04-01F0-D7AA-96A371FA0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9574" y="803057"/>
            <a:ext cx="5200379" cy="3566160"/>
          </a:xfrm>
        </p:spPr>
        <p:txBody>
          <a:bodyPr anchor="b">
            <a:normAutofit/>
          </a:bodyPr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sz="4000" dirty="0"/>
              <a:t>متغیرهای </a:t>
            </a:r>
            <a:r>
              <a:rPr lang="fa-IR" sz="4000" dirty="0" err="1"/>
              <a:t>چندگانه</a:t>
            </a:r>
            <a:endParaRPr lang="en-EE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931F0-0BC9-6CF2-E581-31B43DD52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9366" y="4565563"/>
            <a:ext cx="5193323" cy="1572768"/>
          </a:xfrm>
        </p:spPr>
        <p:txBody>
          <a:bodyPr>
            <a:normAutofit/>
          </a:bodyPr>
          <a:lstStyle/>
          <a:p>
            <a:r>
              <a:rPr lang="en-GB" sz="2800" dirty="0"/>
              <a:t>Multiple Variables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ED2E5-4EB0-56EF-135C-4D723B9B8348}"/>
              </a:ext>
            </a:extLst>
          </p:cNvPr>
          <p:cNvSpPr txBox="1"/>
          <p:nvPr/>
        </p:nvSpPr>
        <p:spPr>
          <a:xfrm>
            <a:off x="1534510" y="1219199"/>
            <a:ext cx="2132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فصل چهارم – درس هشتم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897BA-7716-F8B7-A96E-D40D0AFAF08C}"/>
              </a:ext>
            </a:extLst>
          </p:cNvPr>
          <p:cNvSpPr txBox="1"/>
          <p:nvPr/>
        </p:nvSpPr>
        <p:spPr>
          <a:xfrm>
            <a:off x="7090583" y="6293543"/>
            <a:ext cx="3034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نام فصل : ساخت مدل های </a:t>
            </a:r>
            <a:r>
              <a:rPr lang="fa-IR" dirty="0" err="1"/>
              <a:t>رگرسیونی</a:t>
            </a:r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BA73-FEEE-8CDC-5CCE-F4ACCAB13C05}"/>
              </a:ext>
            </a:extLst>
          </p:cNvPr>
          <p:cNvSpPr txBox="1"/>
          <p:nvPr/>
        </p:nvSpPr>
        <p:spPr>
          <a:xfrm>
            <a:off x="10373932" y="6298473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000" dirty="0"/>
              <a:t>دوره تحلیل داده</a:t>
            </a:r>
            <a:endParaRPr lang="en-EE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5B8-F01E-7193-8857-5854BFE81E05}"/>
              </a:ext>
            </a:extLst>
          </p:cNvPr>
          <p:cNvSpPr txBox="1"/>
          <p:nvPr/>
        </p:nvSpPr>
        <p:spPr>
          <a:xfrm>
            <a:off x="414912" y="6378168"/>
            <a:ext cx="153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en-EE" dirty="0"/>
              <a:t>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0AD403-D9EC-2E56-0052-5FD330DFB65F}"/>
              </a:ext>
            </a:extLst>
          </p:cNvPr>
          <p:cNvSpPr txBox="1"/>
          <p:nvPr/>
        </p:nvSpPr>
        <p:spPr>
          <a:xfrm>
            <a:off x="2289157" y="6368586"/>
            <a:ext cx="3960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Chapter: </a:t>
            </a:r>
            <a:r>
              <a:rPr lang="en-GB" sz="1800" b="0" i="0" dirty="0">
                <a:effectLst/>
                <a:latin typeface="Roboto" panose="02000000000000000000" pitchFamily="2" charset="0"/>
              </a:rPr>
              <a:t>Building Regression Models</a:t>
            </a:r>
            <a:endParaRPr lang="en-EE" dirty="0"/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10A4E5C9-3ACB-4D76-D01F-CD6812496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957" y="0"/>
            <a:ext cx="7422986" cy="7422986"/>
          </a:xfrm>
          <a:prstGeom prst="rect">
            <a:avLst/>
          </a:prstGeom>
        </p:spPr>
      </p:pic>
      <p:pic>
        <p:nvPicPr>
          <p:cNvPr id="13" name="Picture 12" descr="A green and white logo&#10;&#10;AI-generated content may be incorrect.">
            <a:extLst>
              <a:ext uri="{FF2B5EF4-FFF2-40B4-BE49-F238E27FC236}">
                <a16:creationId xmlns:a16="http://schemas.microsoft.com/office/drawing/2014/main" id="{7F8CC7DB-120E-225F-6C8D-9ED1844D6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453" y="5960100"/>
            <a:ext cx="8255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6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7E58A57-EF7E-2BBC-3060-CDF36482F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46176" y="2374392"/>
            <a:ext cx="9235440" cy="4617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C48D5A83-AB6C-6855-A016-5F8AF2133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7157" y="2679700"/>
            <a:ext cx="4946486" cy="494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85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with orange dots&#10;&#10;AI-generated content may be incorrect.">
            <a:extLst>
              <a:ext uri="{FF2B5EF4-FFF2-40B4-BE49-F238E27FC236}">
                <a16:creationId xmlns:a16="http://schemas.microsoft.com/office/drawing/2014/main" id="{AEE89A0D-F6D4-92EB-2043-B148542EC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98" y="296672"/>
            <a:ext cx="5353563" cy="4484002"/>
          </a:xfrm>
          <a:prstGeom prst="rect">
            <a:avLst/>
          </a:prstGeom>
        </p:spPr>
      </p:pic>
      <p:pic>
        <p:nvPicPr>
          <p:cNvPr id="5" name="Picture 4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645096D6-47B5-42BF-3D35-5B7DF3BC6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1545" y="296672"/>
            <a:ext cx="5101357" cy="4622169"/>
          </a:xfrm>
          <a:prstGeom prst="rect">
            <a:avLst/>
          </a:prstGeom>
        </p:spPr>
      </p:pic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C20DB53B-E5F6-0B4B-930A-34294D37DA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1399" y="4001942"/>
            <a:ext cx="3776643" cy="377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3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line graph&#10;&#10;AI-generated content may be incorrect.">
            <a:extLst>
              <a:ext uri="{FF2B5EF4-FFF2-40B4-BE49-F238E27FC236}">
                <a16:creationId xmlns:a16="http://schemas.microsoft.com/office/drawing/2014/main" id="{B82E152B-C4BA-4B68-B04E-517304478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00" y="501650"/>
            <a:ext cx="6299200" cy="5854700"/>
          </a:xfrm>
          <a:prstGeom prst="rect">
            <a:avLst/>
          </a:prstGeom>
        </p:spPr>
      </p:pic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0D6A7D28-740A-9A3D-C8C3-5E7F7B35A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4057" y="1152607"/>
            <a:ext cx="4552786" cy="455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082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a line and dots&#10;&#10;AI-generated content may be incorrect.">
            <a:extLst>
              <a:ext uri="{FF2B5EF4-FFF2-40B4-BE49-F238E27FC236}">
                <a16:creationId xmlns:a16="http://schemas.microsoft.com/office/drawing/2014/main" id="{8428C073-6004-00B2-49EA-F13AFB0DE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026" y="1154810"/>
            <a:ext cx="6043877" cy="50227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253BAC-D2B6-A6A3-03E0-99706971A397}"/>
              </a:ext>
            </a:extLst>
          </p:cNvPr>
          <p:cNvSpPr txBox="1"/>
          <p:nvPr/>
        </p:nvSpPr>
        <p:spPr>
          <a:xfrm>
            <a:off x="1689486" y="345580"/>
            <a:ext cx="88130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>
              <a:buNone/>
            </a:pPr>
            <a:r>
              <a:rPr lang="fa-IR" dirty="0"/>
              <a:t>هم منطقه </a:t>
            </a:r>
            <a:r>
              <a:rPr lang="en-US" dirty="0"/>
              <a:t>(</a:t>
            </a:r>
            <a:r>
              <a:rPr lang="en-GB" dirty="0"/>
              <a:t>Area) </a:t>
            </a:r>
            <a:r>
              <a:rPr lang="en-US" dirty="0"/>
              <a:t> </a:t>
            </a:r>
            <a:r>
              <a:rPr lang="fa-IR" dirty="0"/>
              <a:t> وهم </a:t>
            </a:r>
            <a:r>
              <a:rPr lang="fa-IR" dirty="0" err="1"/>
              <a:t>کدپستی</a:t>
            </a:r>
            <a:r>
              <a:rPr lang="en-GB" dirty="0"/>
              <a:t> </a:t>
            </a:r>
            <a:r>
              <a:rPr lang="fa-IR" dirty="0"/>
              <a:t>(</a:t>
            </a:r>
            <a:r>
              <a:rPr lang="en-GB" dirty="0"/>
              <a:t>Zip</a:t>
            </a:r>
            <a:r>
              <a:rPr lang="fa-IR" dirty="0"/>
              <a:t>)</a:t>
            </a:r>
            <a:r>
              <a:rPr lang="en-GB" dirty="0"/>
              <a:t> </a:t>
            </a:r>
            <a:r>
              <a:rPr lang="fa-IR" dirty="0"/>
              <a:t>اطلاعات ارزشمندی درباره قیمت (</a:t>
            </a:r>
            <a:r>
              <a:rPr lang="en-GB" dirty="0"/>
              <a:t>Price </a:t>
            </a:r>
            <a:r>
              <a:rPr lang="fa-IR" dirty="0"/>
              <a:t>) به ما </a:t>
            </a:r>
            <a:r>
              <a:rPr lang="fa-IR" dirty="0" err="1"/>
              <a:t>می‌دهند</a:t>
            </a:r>
            <a:r>
              <a:rPr lang="fa-IR" dirty="0"/>
              <a:t>. این موضوع نشان </a:t>
            </a:r>
            <a:r>
              <a:rPr lang="fa-IR" dirty="0" err="1"/>
              <a:t>می‌دهد</a:t>
            </a:r>
            <a:r>
              <a:rPr lang="fa-IR" dirty="0"/>
              <a:t> که قیمت یک </a:t>
            </a:r>
            <a:r>
              <a:rPr lang="fa-IR" dirty="0">
                <a:solidFill>
                  <a:schemeClr val="accent2">
                    <a:lumMod val="75000"/>
                  </a:schemeClr>
                </a:solidFill>
              </a:rPr>
              <a:t>متغیر وابسته </a:t>
            </a:r>
            <a:r>
              <a:rPr lang="fa-IR" dirty="0"/>
              <a:t>است، در حالی که منطقه و </a:t>
            </a:r>
            <a:r>
              <a:rPr lang="fa-IR" dirty="0" err="1"/>
              <a:t>کدپستی</a:t>
            </a:r>
            <a:r>
              <a:rPr lang="fa-IR" dirty="0"/>
              <a:t> متغیرهای </a:t>
            </a:r>
            <a:r>
              <a:rPr lang="fa-IR" dirty="0">
                <a:solidFill>
                  <a:schemeClr val="accent2">
                    <a:lumMod val="75000"/>
                  </a:schemeClr>
                </a:solidFill>
              </a:rPr>
              <a:t>مستقل</a:t>
            </a:r>
            <a:r>
              <a:rPr lang="fa-IR" dirty="0"/>
              <a:t> هستند.</a:t>
            </a:r>
          </a:p>
          <a:p>
            <a:pPr algn="ctr" rtl="1"/>
            <a:endParaRPr lang="en-EE" dirty="0"/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C7681913-8CBD-0B01-75FD-1FAB8BECF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699" y="3874942"/>
            <a:ext cx="3802043" cy="380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115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AAFF6E2-7BF7-B6C7-ADF3-C41EDBDFC75F}"/>
              </a:ext>
            </a:extLst>
          </p:cNvPr>
          <p:cNvSpPr txBox="1"/>
          <p:nvPr/>
        </p:nvSpPr>
        <p:spPr>
          <a:xfrm>
            <a:off x="1208689" y="720747"/>
            <a:ext cx="87761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buNone/>
            </a:pPr>
            <a:r>
              <a:rPr lang="fa-IR" dirty="0"/>
              <a:t>متغیرهای مستقل (</a:t>
            </a:r>
            <a:r>
              <a:rPr lang="en-GB" dirty="0"/>
              <a:t>x₁، x₂، …</a:t>
            </a:r>
            <a:r>
              <a:rPr lang="fa-IR" dirty="0"/>
              <a:t>)</a:t>
            </a:r>
            <a:r>
              <a:rPr lang="en-GB" dirty="0"/>
              <a:t> </a:t>
            </a:r>
            <a:r>
              <a:rPr lang="fa-IR" dirty="0"/>
              <a:t>مستقیماً </a:t>
            </a:r>
            <a:r>
              <a:rPr lang="fa-IR" dirty="0" err="1"/>
              <a:t>اندازه‌گیری</a:t>
            </a:r>
            <a:r>
              <a:rPr lang="fa-IR" dirty="0"/>
              <a:t> </a:t>
            </a:r>
            <a:r>
              <a:rPr lang="fa-IR" dirty="0" err="1"/>
              <a:t>می‌شوند</a:t>
            </a:r>
            <a:r>
              <a:rPr lang="fa-IR" dirty="0"/>
              <a:t> تا تأثیر </a:t>
            </a:r>
            <a:r>
              <a:rPr lang="fa-IR" dirty="0" err="1"/>
              <a:t>آن‌ها</a:t>
            </a:r>
            <a:r>
              <a:rPr lang="fa-IR" dirty="0"/>
              <a:t> بر متغیر وابسته (</a:t>
            </a:r>
            <a:r>
              <a:rPr lang="en-GB" dirty="0"/>
              <a:t>y</a:t>
            </a:r>
            <a:r>
              <a:rPr lang="fa-IR" dirty="0"/>
              <a:t>)</a:t>
            </a:r>
            <a:r>
              <a:rPr lang="en-GB" dirty="0"/>
              <a:t> </a:t>
            </a:r>
            <a:r>
              <a:rPr lang="fa-IR" dirty="0"/>
              <a:t> بررسی شود.</a:t>
            </a: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ED71A98F-7C0A-EA0A-BA36-66863FA3DEEC}"/>
              </a:ext>
            </a:extLst>
          </p:cNvPr>
          <p:cNvSpPr/>
          <p:nvPr/>
        </p:nvSpPr>
        <p:spPr>
          <a:xfrm>
            <a:off x="1912883" y="567559"/>
            <a:ext cx="8198069" cy="704193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EE">
              <a:solidFill>
                <a:schemeClr val="tx1"/>
              </a:solidFill>
            </a:endParaRPr>
          </a:p>
        </p:txBody>
      </p:sp>
      <p:pic>
        <p:nvPicPr>
          <p:cNvPr id="2" name="Screen Recording 2025-04-03 at 22.55.23">
            <a:hlinkClick r:id="" action="ppaction://media"/>
            <a:extLst>
              <a:ext uri="{FF2B5EF4-FFF2-40B4-BE49-F238E27FC236}">
                <a16:creationId xmlns:a16="http://schemas.microsoft.com/office/drawing/2014/main" id="{B5C436AA-4A3A-2D3C-32F2-E735DDEAD3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84290" y="1736918"/>
            <a:ext cx="5299786" cy="3102314"/>
          </a:xfrm>
          <a:prstGeom prst="rect">
            <a:avLst/>
          </a:prstGeom>
        </p:spPr>
      </p:pic>
      <p:pic>
        <p:nvPicPr>
          <p:cNvPr id="3" name="Picture 2" descr="A logo on a black background&#10;&#10;Description automatically generated">
            <a:extLst>
              <a:ext uri="{FF2B5EF4-FFF2-40B4-BE49-F238E27FC236}">
                <a16:creationId xmlns:a16="http://schemas.microsoft.com/office/drawing/2014/main" id="{5122E043-7B31-EA7F-292B-6360E6434F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4076" y="3708400"/>
            <a:ext cx="4095586" cy="409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4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4-03 at 23.56.12">
            <a:hlinkClick r:id="" action="ppaction://media"/>
            <a:extLst>
              <a:ext uri="{FF2B5EF4-FFF2-40B4-BE49-F238E27FC236}">
                <a16:creationId xmlns:a16="http://schemas.microsoft.com/office/drawing/2014/main" id="{FF29DBF1-D749-244F-B829-EC6FCEFB0A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8449" y="595820"/>
            <a:ext cx="5381729" cy="56663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B5CB8A-4ED8-2E48-18BC-ECA949E7124D}"/>
              </a:ext>
            </a:extLst>
          </p:cNvPr>
          <p:cNvSpPr txBox="1"/>
          <p:nvPr/>
        </p:nvSpPr>
        <p:spPr>
          <a:xfrm>
            <a:off x="7083552" y="841248"/>
            <a:ext cx="19239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E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- 42 + 0.28 </a:t>
            </a:r>
            <a:r>
              <a:rPr lang="en-E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E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E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C3BDE9-E830-7893-17B1-024BAAA28616}"/>
              </a:ext>
            </a:extLst>
          </p:cNvPr>
          <p:cNvSpPr txBox="1"/>
          <p:nvPr/>
        </p:nvSpPr>
        <p:spPr>
          <a:xfrm>
            <a:off x="7083552" y="1609344"/>
            <a:ext cx="310896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E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- 344 + 0.22 </a:t>
            </a:r>
            <a:r>
              <a:rPr lang="en-E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E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E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EE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0.87 </a:t>
            </a:r>
            <a:r>
              <a:rPr lang="en-E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E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E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E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198047-9A1E-F03F-6568-8C8FEF651818}"/>
              </a:ext>
            </a:extLst>
          </p:cNvPr>
          <p:cNvSpPr txBox="1"/>
          <p:nvPr/>
        </p:nvSpPr>
        <p:spPr>
          <a:xfrm>
            <a:off x="6096000" y="2654439"/>
            <a:ext cx="5480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150000"/>
              </a:lnSpc>
              <a:buNone/>
            </a:pPr>
            <a:r>
              <a:rPr lang="fa-IR" dirty="0" err="1"/>
              <a:t>رگرسیون</a:t>
            </a:r>
            <a:r>
              <a:rPr lang="fa-IR" dirty="0"/>
              <a:t> خطی </a:t>
            </a:r>
            <a:r>
              <a:rPr lang="fa-IR" dirty="0" err="1"/>
              <a:t>چندگانه</a:t>
            </a:r>
            <a:r>
              <a:rPr lang="fa-IR" dirty="0"/>
              <a:t>، نسخه </a:t>
            </a:r>
            <a:r>
              <a:rPr lang="fa-IR" dirty="0" err="1"/>
              <a:t>گسترش‌یافته</a:t>
            </a:r>
            <a:r>
              <a:rPr lang="fa-IR" dirty="0"/>
              <a:t> </a:t>
            </a:r>
            <a:r>
              <a:rPr lang="fa-IR" dirty="0" err="1"/>
              <a:t>رگرسیون</a:t>
            </a:r>
            <a:r>
              <a:rPr lang="fa-IR" dirty="0"/>
              <a:t> خطی ساده است که از بیش از یک متغیر مستقل استفاده </a:t>
            </a:r>
            <a:r>
              <a:rPr lang="fa-IR" dirty="0" err="1"/>
              <a:t>می‌کند</a:t>
            </a:r>
            <a:r>
              <a:rPr lang="fa-IR" dirty="0"/>
              <a:t>.</a:t>
            </a:r>
          </a:p>
          <a:p>
            <a:pPr algn="r"/>
            <a:endParaRPr lang="en-EE" dirty="0"/>
          </a:p>
        </p:txBody>
      </p:sp>
      <p:pic>
        <p:nvPicPr>
          <p:cNvPr id="10" name="Picture 9" descr="A logo on a black background&#10;&#10;Description automatically generated">
            <a:extLst>
              <a:ext uri="{FF2B5EF4-FFF2-40B4-BE49-F238E27FC236}">
                <a16:creationId xmlns:a16="http://schemas.microsoft.com/office/drawing/2014/main" id="{19F1E751-4B6B-6055-E240-9FCAAF166A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4076" y="3708400"/>
            <a:ext cx="4095586" cy="409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32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3BE89DB-C347-6603-3C2D-8913BFDD1A84}"/>
              </a:ext>
            </a:extLst>
          </p:cNvPr>
          <p:cNvSpPr txBox="1"/>
          <p:nvPr/>
        </p:nvSpPr>
        <p:spPr>
          <a:xfrm>
            <a:off x="1171414" y="707644"/>
            <a:ext cx="984917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rtl="1">
              <a:buNone/>
            </a:pPr>
            <a:r>
              <a:rPr lang="fa-IR" dirty="0"/>
              <a:t>با استفاده از </a:t>
            </a:r>
            <a:r>
              <a:rPr lang="fa-IR" dirty="0" err="1"/>
              <a:t>رگرسیون</a:t>
            </a:r>
            <a:r>
              <a:rPr lang="fa-IR" dirty="0"/>
              <a:t> خطی </a:t>
            </a:r>
            <a:r>
              <a:rPr lang="fa-IR" dirty="0" err="1"/>
              <a:t>چندگانه</a:t>
            </a:r>
            <a:r>
              <a:rPr lang="fa-IR" dirty="0"/>
              <a:t>، </a:t>
            </a:r>
            <a:r>
              <a:rPr lang="fa-IR" dirty="0" err="1"/>
              <a:t>می‌توان</a:t>
            </a:r>
            <a:r>
              <a:rPr lang="fa-IR" dirty="0"/>
              <a:t> متغیر وابسته</a:t>
            </a:r>
            <a:r>
              <a:rPr lang="en-US" dirty="0"/>
              <a:t> </a:t>
            </a:r>
            <a:r>
              <a:rPr lang="en-GB" dirty="0"/>
              <a:t>y  </a:t>
            </a:r>
            <a:r>
              <a:rPr lang="fa-IR" dirty="0"/>
              <a:t>را بر حسب متغیرهای مستقل </a:t>
            </a:r>
            <a:r>
              <a:rPr lang="en-GB" dirty="0"/>
              <a:t>  </a:t>
            </a:r>
            <a:r>
              <a:rPr lang="en-GB" sz="2400" dirty="0"/>
              <a:t>x</a:t>
            </a:r>
            <a:r>
              <a:rPr lang="en-GB" sz="1400" dirty="0"/>
              <a:t>1</a:t>
            </a:r>
            <a:r>
              <a:rPr lang="en-GB" dirty="0"/>
              <a:t>​,</a:t>
            </a:r>
            <a:r>
              <a:rPr lang="en-GB" sz="2400" dirty="0"/>
              <a:t>x</a:t>
            </a:r>
            <a:r>
              <a:rPr lang="en-GB" sz="1400" dirty="0"/>
              <a:t>2</a:t>
            </a:r>
            <a:r>
              <a:rPr lang="en-GB" dirty="0"/>
              <a:t>​,… </a:t>
            </a:r>
            <a:r>
              <a:rPr lang="fa-IR" dirty="0"/>
              <a:t>به صورت زیر بیان کرد:</a:t>
            </a:r>
          </a:p>
          <a:p>
            <a:pPr algn="l" rtl="1"/>
            <a:endParaRPr lang="en-EE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6459FFC2-05FC-F588-3C57-3130E3481048}"/>
              </a:ext>
            </a:extLst>
          </p:cNvPr>
          <p:cNvSpPr/>
          <p:nvPr/>
        </p:nvSpPr>
        <p:spPr>
          <a:xfrm>
            <a:off x="825500" y="546100"/>
            <a:ext cx="10477500" cy="1524000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E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539E89-8415-575F-2C3B-45F1C1B51F36}"/>
              </a:ext>
            </a:extLst>
          </p:cNvPr>
          <p:cNvSpPr txBox="1"/>
          <p:nvPr/>
        </p:nvSpPr>
        <p:spPr>
          <a:xfrm>
            <a:off x="4347273" y="1295400"/>
            <a:ext cx="34339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y = a</a:t>
            </a:r>
            <a:r>
              <a:rPr lang="en-GB" sz="1600" dirty="0"/>
              <a:t>0</a:t>
            </a:r>
            <a:r>
              <a:rPr lang="en-GB" sz="2800" dirty="0"/>
              <a:t>​ + a</a:t>
            </a:r>
            <a:r>
              <a:rPr lang="en-GB" sz="1600" dirty="0"/>
              <a:t>1</a:t>
            </a:r>
            <a:r>
              <a:rPr lang="en-GB" sz="2800" dirty="0"/>
              <a:t>​x</a:t>
            </a:r>
            <a:r>
              <a:rPr lang="en-GB" sz="1600" dirty="0"/>
              <a:t>1</a:t>
            </a:r>
            <a:r>
              <a:rPr lang="en-GB" sz="2800" dirty="0"/>
              <a:t>​ + a</a:t>
            </a:r>
            <a:r>
              <a:rPr lang="en-GB" sz="1600" dirty="0"/>
              <a:t>2</a:t>
            </a:r>
            <a:r>
              <a:rPr lang="en-GB" sz="2800" dirty="0"/>
              <a:t>​x</a:t>
            </a:r>
            <a:r>
              <a:rPr lang="en-GB" sz="1600" dirty="0"/>
              <a:t>2</a:t>
            </a:r>
            <a:r>
              <a:rPr lang="en-GB" sz="2800" dirty="0"/>
              <a:t>​ + …</a:t>
            </a:r>
            <a:endParaRPr lang="en-EE" sz="2800" dirty="0"/>
          </a:p>
        </p:txBody>
      </p:sp>
      <p:pic>
        <p:nvPicPr>
          <p:cNvPr id="8" name="Screen Recording 2025-04-04 at 00.24.28">
            <a:hlinkClick r:id="" action="ppaction://media"/>
            <a:extLst>
              <a:ext uri="{FF2B5EF4-FFF2-40B4-BE49-F238E27FC236}">
                <a16:creationId xmlns:a16="http://schemas.microsoft.com/office/drawing/2014/main" id="{507A55C0-9742-67B8-48E6-27695832C1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824" y="2533376"/>
            <a:ext cx="5591175" cy="32170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366E21-7DA3-2BFA-B19E-01B77A38E0C2}"/>
              </a:ext>
            </a:extLst>
          </p:cNvPr>
          <p:cNvSpPr txBox="1"/>
          <p:nvPr/>
        </p:nvSpPr>
        <p:spPr>
          <a:xfrm>
            <a:off x="6349999" y="2782669"/>
            <a:ext cx="5591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1"/>
            <a:r>
              <a:rPr lang="fa-IR" dirty="0"/>
              <a:t>قیمت منطقی (به هزار دلار) برای یک خانه </a:t>
            </a:r>
            <a:r>
              <a:rPr lang="fa-IR" b="1" dirty="0"/>
              <a:t>۱۸۰۰ فوت </a:t>
            </a:r>
            <a:r>
              <a:rPr lang="fa-IR" b="1" dirty="0" err="1"/>
              <a:t>مربعی</a:t>
            </a:r>
            <a:r>
              <a:rPr lang="fa-IR" dirty="0"/>
              <a:t> در </a:t>
            </a:r>
            <a:r>
              <a:rPr lang="fa-IR" dirty="0" err="1"/>
              <a:t>منطقه‌ای</a:t>
            </a:r>
            <a:r>
              <a:rPr lang="fa-IR" dirty="0"/>
              <a:t> که قیمت متوسط آن </a:t>
            </a:r>
            <a:r>
              <a:rPr lang="fa-IR" b="1" dirty="0"/>
              <a:t>۶۳۵ هزار دلار</a:t>
            </a:r>
            <a:r>
              <a:rPr lang="fa-IR" dirty="0"/>
              <a:t> است، چقدر خواهد بود؟</a:t>
            </a:r>
            <a:endParaRPr lang="en-E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C5CDA0-F511-8594-0923-29A93B31EF51}"/>
              </a:ext>
            </a:extLst>
          </p:cNvPr>
          <p:cNvSpPr txBox="1"/>
          <p:nvPr/>
        </p:nvSpPr>
        <p:spPr>
          <a:xfrm>
            <a:off x="6588252" y="3638947"/>
            <a:ext cx="491794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E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- 344 + 0.22 </a:t>
            </a:r>
            <a:r>
              <a:rPr lang="en-EE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✕</a:t>
            </a:r>
            <a:r>
              <a:rPr lang="en-E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1800 </a:t>
            </a:r>
            <a:r>
              <a:rPr lang="en-E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EE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0.87 </a:t>
            </a:r>
            <a:r>
              <a:rPr lang="en-E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✕</a:t>
            </a:r>
            <a:r>
              <a:rPr lang="en-E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635</a:t>
            </a:r>
          </a:p>
          <a:p>
            <a:endParaRPr lang="en-E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269641-0E45-9506-970D-BE7498A675C1}"/>
              </a:ext>
            </a:extLst>
          </p:cNvPr>
          <p:cNvSpPr txBox="1"/>
          <p:nvPr/>
        </p:nvSpPr>
        <p:spPr>
          <a:xfrm>
            <a:off x="10198100" y="3772237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= 604.45</a:t>
            </a:r>
          </a:p>
        </p:txBody>
      </p:sp>
      <p:pic>
        <p:nvPicPr>
          <p:cNvPr id="13" name="Picture 12" descr="A logo on a black background&#10;&#10;Description automatically generated">
            <a:extLst>
              <a:ext uri="{FF2B5EF4-FFF2-40B4-BE49-F238E27FC236}">
                <a16:creationId xmlns:a16="http://schemas.microsoft.com/office/drawing/2014/main" id="{46CE976C-2B5D-CC69-1F59-E45EF4A0D1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4076" y="3708400"/>
            <a:ext cx="4095586" cy="409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10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0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D8FAD3A-5ECC-8E4B-E7C4-4A3286631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1219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logo on a black background&#10;&#10;Description automatically generated">
            <a:extLst>
              <a:ext uri="{FF2B5EF4-FFF2-40B4-BE49-F238E27FC236}">
                <a16:creationId xmlns:a16="http://schemas.microsoft.com/office/drawing/2014/main" id="{EBA6B302-2466-DA96-C504-28AE067AE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307" y="3797300"/>
            <a:ext cx="4095586" cy="409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60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6786</TotalTime>
  <Words>212</Words>
  <Application>Microsoft Macintosh PowerPoint</Application>
  <PresentationFormat>Widescreen</PresentationFormat>
  <Paragraphs>19</Paragraphs>
  <Slides>9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Aptos Display</vt:lpstr>
      <vt:lpstr>Arial</vt:lpstr>
      <vt:lpstr>Roboto</vt:lpstr>
      <vt:lpstr>Times New Roman</vt:lpstr>
      <vt:lpstr>Office Theme</vt:lpstr>
      <vt:lpstr>متغیرهای چندگانه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Mohammadhossein Bagheri</dc:creator>
  <cp:lastModifiedBy>Mohammadhossein Bagheri</cp:lastModifiedBy>
  <cp:revision>47</cp:revision>
  <dcterms:created xsi:type="dcterms:W3CDTF">2024-11-14T17:21:55Z</dcterms:created>
  <dcterms:modified xsi:type="dcterms:W3CDTF">2025-04-03T21:42:09Z</dcterms:modified>
</cp:coreProperties>
</file>

<file path=docProps/thumbnail.jpeg>
</file>